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7" r:id="rId21"/>
    <p:sldId id="287" r:id="rId22"/>
    <p:sldId id="279" r:id="rId23"/>
    <p:sldId id="280" r:id="rId24"/>
    <p:sldId id="281" r:id="rId25"/>
    <p:sldId id="288" r:id="rId26"/>
    <p:sldId id="282" r:id="rId27"/>
    <p:sldId id="286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-117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2;&#1086;&#1080;%20&#1076;&#1086;&#1082;&#1091;&#1084;&#1077;&#1085;&#1090;&#1099;\rbo2013\&#1082;%20&#1056;&#1041;&#1054;%20&#1070;&#1058;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2;&#1086;&#1080;%20&#1076;&#1086;&#1082;&#1091;&#1084;&#1077;&#1085;&#1090;&#1099;\rbo2013\&#1082;%20&#1056;&#1041;&#1054;%20&#1070;&#1058;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2;&#1086;&#1080;%20&#1076;&#1086;&#1082;&#1091;&#1084;&#1077;&#1085;&#1090;&#1099;\rbo2013\&#1082;%20&#1056;&#1041;&#1054;%20&#1070;&#1058;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2;&#1086;&#1080;%20&#1076;&#1086;&#1082;&#1091;&#1084;&#1077;&#1085;&#1090;&#1099;\rbo2013\&#1082;%20&#1056;&#1041;&#1054;%20&#1070;&#1058;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2;&#1086;&#1080;%20&#1076;&#1086;&#1082;&#1091;&#1084;&#1077;&#1085;&#1090;&#1099;\rbo2013\&#1082;%20&#1056;&#1041;&#1054;%20&#1070;&#1058;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2;&#1086;&#1080;%20&#1076;&#1086;&#1082;&#1091;&#1084;&#1077;&#1085;&#1090;&#1099;\rbo2013\&#1082;%20&#1056;&#1041;&#1054;%20&#1070;&#1058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ru-RU"/>
              <a:t>Участие широтных фракций во флорах восточного и западного секторов подзоны южных тундр Таймыра</a:t>
            </a:r>
          </a:p>
        </c:rich>
      </c:tx>
      <c:layout>
        <c:manualLayout>
          <c:xMode val="edge"/>
          <c:yMode val="edge"/>
          <c:x val="0.11055294465973202"/>
          <c:y val="3.1401040253812497E-2"/>
        </c:manualLayout>
      </c:layout>
      <c:overlay val="0"/>
      <c:spPr>
        <a:noFill/>
        <a:ln w="25400">
          <a:noFill/>
        </a:ln>
      </c:spPr>
    </c:title>
    <c:autoTitleDeleted val="0"/>
    <c:view3D>
      <c:rotX val="15"/>
      <c:hPercent val="63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8.3752230802827288E-2"/>
          <c:y val="0.15942066590397114"/>
          <c:w val="0.82914708494799017"/>
          <c:h val="0.7463785721867739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Лист1!$BL$25</c:f>
              <c:strCache>
                <c:ptCount val="1"/>
                <c:pt idx="0">
                  <c:v>А</c:v>
                </c:pt>
              </c:strCache>
            </c:strRef>
          </c:tx>
          <c:spPr>
            <a:solidFill>
              <a:srgbClr val="FFCC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Лист1!$BM$24:$BN$24</c:f>
              <c:strCache>
                <c:ptCount val="2"/>
                <c:pt idx="0">
                  <c:v>Восток</c:v>
                </c:pt>
                <c:pt idx="1">
                  <c:v>Запад</c:v>
                </c:pt>
              </c:strCache>
            </c:strRef>
          </c:cat>
          <c:val>
            <c:numRef>
              <c:f>Лист1!$BM$25:$BN$25</c:f>
              <c:numCache>
                <c:formatCode>General</c:formatCode>
                <c:ptCount val="2"/>
                <c:pt idx="0">
                  <c:v>46.9</c:v>
                </c:pt>
                <c:pt idx="1">
                  <c:v>42.4</c:v>
                </c:pt>
              </c:numCache>
            </c:numRef>
          </c:val>
        </c:ser>
        <c:ser>
          <c:idx val="1"/>
          <c:order val="1"/>
          <c:tx>
            <c:strRef>
              <c:f>Лист1!$BL$26</c:f>
              <c:strCache>
                <c:ptCount val="1"/>
                <c:pt idx="0">
                  <c:v>ГА</c:v>
                </c:pt>
              </c:strCache>
            </c:strRef>
          </c:tx>
          <c:spPr>
            <a:solidFill>
              <a:srgbClr val="99CC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Лист1!$BM$24:$BN$24</c:f>
              <c:strCache>
                <c:ptCount val="2"/>
                <c:pt idx="0">
                  <c:v>Восток</c:v>
                </c:pt>
                <c:pt idx="1">
                  <c:v>Запад</c:v>
                </c:pt>
              </c:strCache>
            </c:strRef>
          </c:cat>
          <c:val>
            <c:numRef>
              <c:f>Лист1!$BM$26:$BN$26</c:f>
              <c:numCache>
                <c:formatCode>General</c:formatCode>
                <c:ptCount val="2"/>
                <c:pt idx="0">
                  <c:v>25.9</c:v>
                </c:pt>
                <c:pt idx="1">
                  <c:v>26.6</c:v>
                </c:pt>
              </c:numCache>
            </c:numRef>
          </c:val>
        </c:ser>
        <c:ser>
          <c:idx val="2"/>
          <c:order val="2"/>
          <c:tx>
            <c:strRef>
              <c:f>Лист1!$BL$27</c:f>
              <c:strCache>
                <c:ptCount val="1"/>
                <c:pt idx="0">
                  <c:v>АБ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Лист1!$BM$24:$BN$24</c:f>
              <c:strCache>
                <c:ptCount val="2"/>
                <c:pt idx="0">
                  <c:v>Восток</c:v>
                </c:pt>
                <c:pt idx="1">
                  <c:v>Запад</c:v>
                </c:pt>
              </c:strCache>
            </c:strRef>
          </c:cat>
          <c:val>
            <c:numRef>
              <c:f>Лист1!$BM$27:$BN$27</c:f>
              <c:numCache>
                <c:formatCode>General</c:formatCode>
                <c:ptCount val="2"/>
                <c:pt idx="0">
                  <c:v>10.6</c:v>
                </c:pt>
                <c:pt idx="1">
                  <c:v>10.5</c:v>
                </c:pt>
              </c:numCache>
            </c:numRef>
          </c:val>
        </c:ser>
        <c:ser>
          <c:idx val="3"/>
          <c:order val="3"/>
          <c:tx>
            <c:strRef>
              <c:f>Лист1!$BL$28</c:f>
              <c:strCache>
                <c:ptCount val="1"/>
                <c:pt idx="0">
                  <c:v>Б</c:v>
                </c:pt>
              </c:strCache>
            </c:strRef>
          </c:tx>
          <c:spPr>
            <a:solidFill>
              <a:srgbClr val="CCFF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Лист1!$BM$24:$BN$24</c:f>
              <c:strCache>
                <c:ptCount val="2"/>
                <c:pt idx="0">
                  <c:v>Восток</c:v>
                </c:pt>
                <c:pt idx="1">
                  <c:v>Запад</c:v>
                </c:pt>
              </c:strCache>
            </c:strRef>
          </c:cat>
          <c:val>
            <c:numRef>
              <c:f>Лист1!$BM$28:$BN$28</c:f>
              <c:numCache>
                <c:formatCode>General</c:formatCode>
                <c:ptCount val="2"/>
                <c:pt idx="0">
                  <c:v>16.600000000000001</c:v>
                </c:pt>
                <c:pt idx="1">
                  <c:v>17.8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4755456"/>
        <c:axId val="136515520"/>
        <c:axId val="0"/>
      </c:bar3DChart>
      <c:catAx>
        <c:axId val="44755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3651552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36515520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8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/>
                  <a:t>%</a:t>
                </a:r>
              </a:p>
            </c:rich>
          </c:tx>
          <c:layout>
            <c:manualLayout>
              <c:xMode val="edge"/>
              <c:yMode val="edge"/>
              <c:x val="1.2771800285296708E-3"/>
              <c:y val="0.5378570707070705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447554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93132480652743954"/>
          <c:y val="0.47101560380718743"/>
          <c:w val="5.527647232986601E-2"/>
          <c:h val="0.18599077688796631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735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ru-RU"/>
              <a:t>Состав широтных фракций в объединенных флорах (кластеры на дендрограмме)</a:t>
            </a:r>
          </a:p>
        </c:rich>
      </c:tx>
      <c:layout>
        <c:manualLayout>
          <c:xMode val="edge"/>
          <c:yMode val="edge"/>
          <c:x val="0.112040225262778"/>
          <c:y val="3.3163265306122451E-2"/>
        </c:manualLayout>
      </c:layout>
      <c:overlay val="0"/>
      <c:spPr>
        <a:noFill/>
        <a:ln w="25400">
          <a:noFill/>
        </a:ln>
      </c:spPr>
    </c:title>
    <c:autoTitleDeleted val="0"/>
    <c:view3D>
      <c:rotX val="15"/>
      <c:hPercent val="62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8.36121084050582E-2"/>
          <c:y val="0.12755102040816327"/>
          <c:w val="0.8294321153781774"/>
          <c:h val="0.7117346938775510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Лист1!$BP$25</c:f>
              <c:strCache>
                <c:ptCount val="1"/>
                <c:pt idx="0">
                  <c:v>А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Лист1!$BQ$24:$BT$24</c:f>
              <c:strCache>
                <c:ptCount val="4"/>
                <c:pt idx="0">
                  <c:v>Енисей IIб</c:v>
                </c:pt>
                <c:pt idx="1">
                  <c:v>Пясина IIa</c:v>
                </c:pt>
                <c:pt idx="2">
                  <c:v>Хатанга Iб</c:v>
                </c:pt>
                <c:pt idx="3">
                  <c:v>Попигай Ia</c:v>
                </c:pt>
              </c:strCache>
            </c:strRef>
          </c:cat>
          <c:val>
            <c:numRef>
              <c:f>Лист1!$BQ$25:$BT$25</c:f>
              <c:numCache>
                <c:formatCode>General</c:formatCode>
                <c:ptCount val="4"/>
                <c:pt idx="0">
                  <c:v>37.799999999999997</c:v>
                </c:pt>
                <c:pt idx="1">
                  <c:v>48.8</c:v>
                </c:pt>
                <c:pt idx="2">
                  <c:v>48.9</c:v>
                </c:pt>
                <c:pt idx="3">
                  <c:v>51.6</c:v>
                </c:pt>
              </c:numCache>
            </c:numRef>
          </c:val>
        </c:ser>
        <c:ser>
          <c:idx val="1"/>
          <c:order val="1"/>
          <c:tx>
            <c:strRef>
              <c:f>Лист1!$BP$26</c:f>
              <c:strCache>
                <c:ptCount val="1"/>
                <c:pt idx="0">
                  <c:v>ГА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Лист1!$BQ$24:$BT$24</c:f>
              <c:strCache>
                <c:ptCount val="4"/>
                <c:pt idx="0">
                  <c:v>Енисей IIб</c:v>
                </c:pt>
                <c:pt idx="1">
                  <c:v>Пясина IIa</c:v>
                </c:pt>
                <c:pt idx="2">
                  <c:v>Хатанга Iб</c:v>
                </c:pt>
                <c:pt idx="3">
                  <c:v>Попигай Ia</c:v>
                </c:pt>
              </c:strCache>
            </c:strRef>
          </c:cat>
          <c:val>
            <c:numRef>
              <c:f>Лист1!$BQ$26:$BT$26</c:f>
              <c:numCache>
                <c:formatCode>General</c:formatCode>
                <c:ptCount val="4"/>
                <c:pt idx="0">
                  <c:v>25.9</c:v>
                </c:pt>
                <c:pt idx="1">
                  <c:v>27.7</c:v>
                </c:pt>
                <c:pt idx="2">
                  <c:v>24.7</c:v>
                </c:pt>
                <c:pt idx="3">
                  <c:v>28.3</c:v>
                </c:pt>
              </c:numCache>
            </c:numRef>
          </c:val>
        </c:ser>
        <c:ser>
          <c:idx val="2"/>
          <c:order val="2"/>
          <c:tx>
            <c:strRef>
              <c:f>Лист1!$BP$27</c:f>
              <c:strCache>
                <c:ptCount val="1"/>
                <c:pt idx="0">
                  <c:v>АБ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Лист1!$BQ$24:$BT$24</c:f>
              <c:strCache>
                <c:ptCount val="4"/>
                <c:pt idx="0">
                  <c:v>Енисей IIб</c:v>
                </c:pt>
                <c:pt idx="1">
                  <c:v>Пясина IIa</c:v>
                </c:pt>
                <c:pt idx="2">
                  <c:v>Хатанга Iб</c:v>
                </c:pt>
                <c:pt idx="3">
                  <c:v>Попигай Ia</c:v>
                </c:pt>
              </c:strCache>
            </c:strRef>
          </c:cat>
          <c:val>
            <c:numRef>
              <c:f>Лист1!$BQ$27:$BT$27</c:f>
              <c:numCache>
                <c:formatCode>General</c:formatCode>
                <c:ptCount val="4"/>
                <c:pt idx="0">
                  <c:v>12.2</c:v>
                </c:pt>
                <c:pt idx="1">
                  <c:v>11.9</c:v>
                </c:pt>
                <c:pt idx="2">
                  <c:v>10.4</c:v>
                </c:pt>
                <c:pt idx="3">
                  <c:v>11.5</c:v>
                </c:pt>
              </c:numCache>
            </c:numRef>
          </c:val>
        </c:ser>
        <c:ser>
          <c:idx val="3"/>
          <c:order val="3"/>
          <c:tx>
            <c:strRef>
              <c:f>Лист1!$BP$28</c:f>
              <c:strCache>
                <c:ptCount val="1"/>
                <c:pt idx="0">
                  <c:v>Б</c:v>
                </c:pt>
              </c:strCache>
            </c:strRef>
          </c:tx>
          <c:spPr>
            <a:solidFill>
              <a:srgbClr val="CCFF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Лист1!$BQ$24:$BT$24</c:f>
              <c:strCache>
                <c:ptCount val="4"/>
                <c:pt idx="0">
                  <c:v>Енисей IIб</c:v>
                </c:pt>
                <c:pt idx="1">
                  <c:v>Пясина IIa</c:v>
                </c:pt>
                <c:pt idx="2">
                  <c:v>Хатанга Iб</c:v>
                </c:pt>
                <c:pt idx="3">
                  <c:v>Попигай Ia</c:v>
                </c:pt>
              </c:strCache>
            </c:strRef>
          </c:cat>
          <c:val>
            <c:numRef>
              <c:f>Лист1!$BQ$28:$BT$28</c:f>
              <c:numCache>
                <c:formatCode>General</c:formatCode>
                <c:ptCount val="4"/>
                <c:pt idx="0">
                  <c:v>24.1</c:v>
                </c:pt>
                <c:pt idx="1">
                  <c:v>11.6</c:v>
                </c:pt>
                <c:pt idx="2">
                  <c:v>16</c:v>
                </c:pt>
                <c:pt idx="3">
                  <c:v>8.6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4756480"/>
        <c:axId val="136517248"/>
        <c:axId val="0"/>
      </c:bar3DChart>
      <c:catAx>
        <c:axId val="447564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/>
                  <a:t>Участки (кластеры)</a:t>
                </a:r>
              </a:p>
            </c:rich>
          </c:tx>
          <c:layout>
            <c:manualLayout>
              <c:xMode val="edge"/>
              <c:yMode val="edge"/>
              <c:x val="0.39130466733567243"/>
              <c:y val="0.8979591836734693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3651724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36517248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8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/>
                  <a:t>%</a:t>
                </a:r>
              </a:p>
            </c:rich>
          </c:tx>
          <c:layout>
            <c:manualLayout>
              <c:xMode val="edge"/>
              <c:yMode val="edge"/>
              <c:x val="1.7408751334044823E-2"/>
              <c:y val="0.4456262626262625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447564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93143888763234839"/>
          <c:y val="0.44897959183673469"/>
          <c:w val="5.5183991547338419E-2"/>
          <c:h val="0.1964285714285714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735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ru-RU"/>
              <a:t>Участие долготных групп во флорах восточного и западного секторов южных тундр Таймыра</a:t>
            </a:r>
          </a:p>
        </c:rich>
      </c:tx>
      <c:layout>
        <c:manualLayout>
          <c:xMode val="edge"/>
          <c:yMode val="edge"/>
          <c:x val="0.20138923032842057"/>
          <c:y val="1.2195121951219513E-2"/>
        </c:manualLayout>
      </c:layout>
      <c:overlay val="0"/>
      <c:spPr>
        <a:noFill/>
        <a:ln w="25400">
          <a:noFill/>
        </a:ln>
      </c:spPr>
    </c:title>
    <c:autoTitleDeleted val="0"/>
    <c:view3D>
      <c:rotX val="15"/>
      <c:hPercent val="65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8.6805702727767484E-2"/>
          <c:y val="0.16097560975609757"/>
          <c:w val="0.81423749158645897"/>
          <c:h val="0.7439024390243902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Лист1!$BL$14</c:f>
              <c:strCache>
                <c:ptCount val="1"/>
                <c:pt idx="0">
                  <c:v>Ц</c:v>
                </c:pt>
              </c:strCache>
            </c:strRef>
          </c:tx>
          <c:spPr>
            <a:solidFill>
              <a:srgbClr val="FFCC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Лист1!$BM$13:$BN$13</c:f>
              <c:strCache>
                <c:ptCount val="2"/>
                <c:pt idx="0">
                  <c:v>Восток</c:v>
                </c:pt>
                <c:pt idx="1">
                  <c:v>Запад</c:v>
                </c:pt>
              </c:strCache>
            </c:strRef>
          </c:cat>
          <c:val>
            <c:numRef>
              <c:f>Лист1!$BM$14:$BN$14</c:f>
              <c:numCache>
                <c:formatCode>General</c:formatCode>
                <c:ptCount val="2"/>
                <c:pt idx="0">
                  <c:v>38.6</c:v>
                </c:pt>
                <c:pt idx="1">
                  <c:v>42.2</c:v>
                </c:pt>
              </c:numCache>
            </c:numRef>
          </c:val>
        </c:ser>
        <c:ser>
          <c:idx val="1"/>
          <c:order val="1"/>
          <c:tx>
            <c:strRef>
              <c:f>Лист1!$BL$15</c:f>
              <c:strCache>
                <c:ptCount val="1"/>
                <c:pt idx="0">
                  <c:v>еаз</c:v>
                </c:pt>
              </c:strCache>
            </c:strRef>
          </c:tx>
          <c:spPr>
            <a:solidFill>
              <a:srgbClr val="99CC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Лист1!$BM$13:$BN$13</c:f>
              <c:strCache>
                <c:ptCount val="2"/>
                <c:pt idx="0">
                  <c:v>Восток</c:v>
                </c:pt>
                <c:pt idx="1">
                  <c:v>Запад</c:v>
                </c:pt>
              </c:strCache>
            </c:strRef>
          </c:cat>
          <c:val>
            <c:numRef>
              <c:f>Лист1!$BM$15:$BN$15</c:f>
              <c:numCache>
                <c:formatCode>General</c:formatCode>
                <c:ptCount val="2"/>
                <c:pt idx="0">
                  <c:v>18.399999999999999</c:v>
                </c:pt>
                <c:pt idx="1">
                  <c:v>26.1</c:v>
                </c:pt>
              </c:numCache>
            </c:numRef>
          </c:val>
        </c:ser>
        <c:ser>
          <c:idx val="2"/>
          <c:order val="2"/>
          <c:tx>
            <c:strRef>
              <c:f>Лист1!$BL$16</c:f>
              <c:strCache>
                <c:ptCount val="1"/>
                <c:pt idx="0">
                  <c:v>ваз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Лист1!$BM$13:$BN$13</c:f>
              <c:strCache>
                <c:ptCount val="2"/>
                <c:pt idx="0">
                  <c:v>Восток</c:v>
                </c:pt>
                <c:pt idx="1">
                  <c:v>Запад</c:v>
                </c:pt>
              </c:strCache>
            </c:strRef>
          </c:cat>
          <c:val>
            <c:numRef>
              <c:f>Лист1!$BM$16:$BN$16</c:f>
              <c:numCache>
                <c:formatCode>General</c:formatCode>
                <c:ptCount val="2"/>
                <c:pt idx="0">
                  <c:v>14.2</c:v>
                </c:pt>
                <c:pt idx="1">
                  <c:v>6.3</c:v>
                </c:pt>
              </c:numCache>
            </c:numRef>
          </c:val>
        </c:ser>
        <c:ser>
          <c:idx val="3"/>
          <c:order val="3"/>
          <c:tx>
            <c:strRef>
              <c:f>Лист1!$BL$17</c:f>
              <c:strCache>
                <c:ptCount val="1"/>
                <c:pt idx="0">
                  <c:v>аз</c:v>
                </c:pt>
              </c:strCache>
            </c:strRef>
          </c:tx>
          <c:spPr>
            <a:solidFill>
              <a:srgbClr val="CCFF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Лист1!$BM$13:$BN$13</c:f>
              <c:strCache>
                <c:ptCount val="2"/>
                <c:pt idx="0">
                  <c:v>Восток</c:v>
                </c:pt>
                <c:pt idx="1">
                  <c:v>Запад</c:v>
                </c:pt>
              </c:strCache>
            </c:strRef>
          </c:cat>
          <c:val>
            <c:numRef>
              <c:f>Лист1!$BM$17:$BN$17</c:f>
              <c:numCache>
                <c:formatCode>General</c:formatCode>
                <c:ptCount val="2"/>
                <c:pt idx="0">
                  <c:v>16.399999999999999</c:v>
                </c:pt>
                <c:pt idx="1">
                  <c:v>16.100000000000001</c:v>
                </c:pt>
              </c:numCache>
            </c:numRef>
          </c:val>
        </c:ser>
        <c:ser>
          <c:idx val="4"/>
          <c:order val="4"/>
          <c:tx>
            <c:strRef>
              <c:f>Лист1!$BL$18</c:f>
              <c:strCache>
                <c:ptCount val="1"/>
                <c:pt idx="0">
                  <c:v>азам</c:v>
                </c:pt>
              </c:strCache>
            </c:strRef>
          </c:tx>
          <c:spPr>
            <a:solidFill>
              <a:srgbClr val="6600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Лист1!$BM$13:$BN$13</c:f>
              <c:strCache>
                <c:ptCount val="2"/>
                <c:pt idx="0">
                  <c:v>Восток</c:v>
                </c:pt>
                <c:pt idx="1">
                  <c:v>Запад</c:v>
                </c:pt>
              </c:strCache>
            </c:strRef>
          </c:cat>
          <c:val>
            <c:numRef>
              <c:f>Лист1!$BM$18:$BN$18</c:f>
              <c:numCache>
                <c:formatCode>General</c:formatCode>
                <c:ptCount val="2"/>
                <c:pt idx="0">
                  <c:v>4.5999999999999996</c:v>
                </c:pt>
                <c:pt idx="1">
                  <c:v>4.4000000000000004</c:v>
                </c:pt>
              </c:numCache>
            </c:numRef>
          </c:val>
        </c:ser>
        <c:ser>
          <c:idx val="5"/>
          <c:order val="5"/>
          <c:tx>
            <c:strRef>
              <c:f>Лист1!$BL$19</c:f>
              <c:strCache>
                <c:ptCount val="1"/>
                <c:pt idx="0">
                  <c:v>сс</c:v>
                </c:pt>
              </c:strCache>
            </c:strRef>
          </c:tx>
          <c:spPr>
            <a:solidFill>
              <a:srgbClr val="FF808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Лист1!$BM$13:$BN$13</c:f>
              <c:strCache>
                <c:ptCount val="2"/>
                <c:pt idx="0">
                  <c:v>Восток</c:v>
                </c:pt>
                <c:pt idx="1">
                  <c:v>Запад</c:v>
                </c:pt>
              </c:strCache>
            </c:strRef>
          </c:cat>
          <c:val>
            <c:numRef>
              <c:f>Лист1!$BM$19:$BN$19</c:f>
              <c:numCache>
                <c:formatCode>General</c:formatCode>
                <c:ptCount val="2"/>
                <c:pt idx="0">
                  <c:v>3.7</c:v>
                </c:pt>
                <c:pt idx="1">
                  <c:v>3.4</c:v>
                </c:pt>
              </c:numCache>
            </c:numRef>
          </c:val>
        </c:ser>
        <c:ser>
          <c:idx val="6"/>
          <c:order val="6"/>
          <c:tx>
            <c:strRef>
              <c:f>Лист1!$BL$20</c:f>
              <c:strCache>
                <c:ptCount val="1"/>
                <c:pt idx="0">
                  <c:v>ам</c:v>
                </c:pt>
              </c:strCache>
            </c:strRef>
          </c:tx>
          <c:spPr>
            <a:solidFill>
              <a:srgbClr val="0066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Лист1!$BM$13:$BN$13</c:f>
              <c:strCache>
                <c:ptCount val="2"/>
                <c:pt idx="0">
                  <c:v>Восток</c:v>
                </c:pt>
                <c:pt idx="1">
                  <c:v>Запад</c:v>
                </c:pt>
              </c:strCache>
            </c:strRef>
          </c:cat>
          <c:val>
            <c:numRef>
              <c:f>Лист1!$BM$20:$BN$20</c:f>
              <c:numCache>
                <c:formatCode>General</c:formatCode>
                <c:ptCount val="2"/>
                <c:pt idx="0">
                  <c:v>4</c:v>
                </c:pt>
                <c:pt idx="1">
                  <c:v>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5051776"/>
        <c:axId val="54706176"/>
        <c:axId val="0"/>
      </c:bar3DChart>
      <c:catAx>
        <c:axId val="55051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470617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4706176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8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/>
                  <a:t>% </a:t>
                </a:r>
              </a:p>
            </c:rich>
          </c:tx>
          <c:layout>
            <c:manualLayout>
              <c:xMode val="edge"/>
              <c:yMode val="edge"/>
              <c:x val="7.9664652832501515E-3"/>
              <c:y val="0.5356823232323231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50517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2118194780468035"/>
          <c:y val="0.40731707317073168"/>
          <c:w val="7.4652904345880039E-2"/>
          <c:h val="0.32682926829268294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735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ru-RU"/>
              <a:t>Состав долготых групп в объединенных флорах участков (кластеры на дендрограмме)</a:t>
            </a:r>
          </a:p>
        </c:rich>
      </c:tx>
      <c:layout>
        <c:manualLayout>
          <c:xMode val="edge"/>
          <c:yMode val="edge"/>
          <c:x val="0.12290525144256911"/>
          <c:y val="3.3505196804019012E-2"/>
        </c:manualLayout>
      </c:layout>
      <c:overlay val="0"/>
      <c:spPr>
        <a:noFill/>
        <a:ln w="25400">
          <a:noFill/>
        </a:ln>
      </c:spPr>
    </c:title>
    <c:autoTitleDeleted val="0"/>
    <c:view3D>
      <c:rotX val="15"/>
      <c:hPercent val="66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7.6350231956747477E-2"/>
          <c:y val="0.16752598402009505"/>
          <c:w val="0.82681714606819223"/>
          <c:h val="0.7010318100533209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Лист1!$BP$14</c:f>
              <c:strCache>
                <c:ptCount val="1"/>
                <c:pt idx="0">
                  <c:v>ц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Лист1!$BQ$13:$BT$13</c:f>
              <c:strCache>
                <c:ptCount val="4"/>
                <c:pt idx="0">
                  <c:v>Енисей IIб</c:v>
                </c:pt>
                <c:pt idx="1">
                  <c:v>Пясина IIa</c:v>
                </c:pt>
                <c:pt idx="2">
                  <c:v>Хатанга Iб</c:v>
                </c:pt>
                <c:pt idx="3">
                  <c:v>Попигай Ia</c:v>
                </c:pt>
              </c:strCache>
            </c:strRef>
          </c:cat>
          <c:val>
            <c:numRef>
              <c:f>Лист1!$BQ$14:$BT$14</c:f>
              <c:numCache>
                <c:formatCode>General</c:formatCode>
                <c:ptCount val="4"/>
                <c:pt idx="0">
                  <c:v>43.9</c:v>
                </c:pt>
                <c:pt idx="1">
                  <c:v>44.3</c:v>
                </c:pt>
                <c:pt idx="2">
                  <c:v>41.2</c:v>
                </c:pt>
                <c:pt idx="3">
                  <c:v>41.4</c:v>
                </c:pt>
              </c:numCache>
            </c:numRef>
          </c:val>
        </c:ser>
        <c:ser>
          <c:idx val="1"/>
          <c:order val="1"/>
          <c:tx>
            <c:strRef>
              <c:f>Лист1!$BP$15</c:f>
              <c:strCache>
                <c:ptCount val="1"/>
                <c:pt idx="0">
                  <c:v>азам</c:v>
                </c:pt>
              </c:strCache>
            </c:strRef>
          </c:tx>
          <c:spPr>
            <a:solidFill>
              <a:srgbClr val="99CC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Лист1!$BQ$13:$BT$13</c:f>
              <c:strCache>
                <c:ptCount val="4"/>
                <c:pt idx="0">
                  <c:v>Енисей IIб</c:v>
                </c:pt>
                <c:pt idx="1">
                  <c:v>Пясина IIa</c:v>
                </c:pt>
                <c:pt idx="2">
                  <c:v>Хатанга Iб</c:v>
                </c:pt>
                <c:pt idx="3">
                  <c:v>Попигай Ia</c:v>
                </c:pt>
              </c:strCache>
            </c:strRef>
          </c:cat>
          <c:val>
            <c:numRef>
              <c:f>Лист1!$BQ$15:$BT$15</c:f>
              <c:numCache>
                <c:formatCode>General</c:formatCode>
                <c:ptCount val="4"/>
                <c:pt idx="0">
                  <c:v>3.2</c:v>
                </c:pt>
                <c:pt idx="1">
                  <c:v>4.8</c:v>
                </c:pt>
                <c:pt idx="2">
                  <c:v>4.4000000000000004</c:v>
                </c:pt>
                <c:pt idx="3">
                  <c:v>4.0999999999999996</c:v>
                </c:pt>
              </c:numCache>
            </c:numRef>
          </c:val>
        </c:ser>
        <c:ser>
          <c:idx val="2"/>
          <c:order val="2"/>
          <c:tx>
            <c:strRef>
              <c:f>Лист1!$BP$16</c:f>
              <c:strCache>
                <c:ptCount val="1"/>
                <c:pt idx="0">
                  <c:v>еаз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Лист1!$BQ$13:$BT$13</c:f>
              <c:strCache>
                <c:ptCount val="4"/>
                <c:pt idx="0">
                  <c:v>Енисей IIб</c:v>
                </c:pt>
                <c:pt idx="1">
                  <c:v>Пясина IIa</c:v>
                </c:pt>
                <c:pt idx="2">
                  <c:v>Хатанга Iб</c:v>
                </c:pt>
                <c:pt idx="3">
                  <c:v>Попигай Ia</c:v>
                </c:pt>
              </c:strCache>
            </c:strRef>
          </c:cat>
          <c:val>
            <c:numRef>
              <c:f>Лист1!$BQ$16:$BT$16</c:f>
              <c:numCache>
                <c:formatCode>General</c:formatCode>
                <c:ptCount val="4"/>
                <c:pt idx="0">
                  <c:v>29.1</c:v>
                </c:pt>
                <c:pt idx="1">
                  <c:v>23.5</c:v>
                </c:pt>
                <c:pt idx="2">
                  <c:v>19.399999999999999</c:v>
                </c:pt>
                <c:pt idx="3">
                  <c:v>17.2</c:v>
                </c:pt>
              </c:numCache>
            </c:numRef>
          </c:val>
        </c:ser>
        <c:ser>
          <c:idx val="3"/>
          <c:order val="3"/>
          <c:tx>
            <c:strRef>
              <c:f>Лист1!$BP$17</c:f>
              <c:strCache>
                <c:ptCount val="1"/>
                <c:pt idx="0">
                  <c:v>аз</c:v>
                </c:pt>
              </c:strCache>
            </c:strRef>
          </c:tx>
          <c:spPr>
            <a:solidFill>
              <a:srgbClr val="CCFF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Лист1!$BQ$13:$BT$13</c:f>
              <c:strCache>
                <c:ptCount val="4"/>
                <c:pt idx="0">
                  <c:v>Енисей IIб</c:v>
                </c:pt>
                <c:pt idx="1">
                  <c:v>Пясина IIa</c:v>
                </c:pt>
                <c:pt idx="2">
                  <c:v>Хатанга Iб</c:v>
                </c:pt>
                <c:pt idx="3">
                  <c:v>Попигай Ia</c:v>
                </c:pt>
              </c:strCache>
            </c:strRef>
          </c:cat>
          <c:val>
            <c:numRef>
              <c:f>Лист1!$BQ$17:$BT$17</c:f>
              <c:numCache>
                <c:formatCode>General</c:formatCode>
                <c:ptCount val="4"/>
                <c:pt idx="0">
                  <c:v>16.5</c:v>
                </c:pt>
                <c:pt idx="1">
                  <c:v>16.399999999999999</c:v>
                </c:pt>
                <c:pt idx="2">
                  <c:v>15.5</c:v>
                </c:pt>
                <c:pt idx="3">
                  <c:v>16.899999999999999</c:v>
                </c:pt>
              </c:numCache>
            </c:numRef>
          </c:val>
        </c:ser>
        <c:ser>
          <c:idx val="4"/>
          <c:order val="4"/>
          <c:tx>
            <c:strRef>
              <c:f>Лист1!$BP$18</c:f>
              <c:strCache>
                <c:ptCount val="1"/>
                <c:pt idx="0">
                  <c:v>ваз</c:v>
                </c:pt>
              </c:strCache>
            </c:strRef>
          </c:tx>
          <c:spPr>
            <a:solidFill>
              <a:srgbClr val="FF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Лист1!$BQ$13:$BT$13</c:f>
              <c:strCache>
                <c:ptCount val="4"/>
                <c:pt idx="0">
                  <c:v>Енисей IIб</c:v>
                </c:pt>
                <c:pt idx="1">
                  <c:v>Пясина IIa</c:v>
                </c:pt>
                <c:pt idx="2">
                  <c:v>Хатанга Iб</c:v>
                </c:pt>
                <c:pt idx="3">
                  <c:v>Попигай Ia</c:v>
                </c:pt>
              </c:strCache>
            </c:strRef>
          </c:cat>
          <c:val>
            <c:numRef>
              <c:f>Лист1!$BQ$18:$BT$18</c:f>
              <c:numCache>
                <c:formatCode>General</c:formatCode>
                <c:ptCount val="4"/>
                <c:pt idx="0">
                  <c:v>4</c:v>
                </c:pt>
                <c:pt idx="1">
                  <c:v>6.5</c:v>
                </c:pt>
                <c:pt idx="2">
                  <c:v>11.6</c:v>
                </c:pt>
                <c:pt idx="3">
                  <c:v>15</c:v>
                </c:pt>
              </c:numCache>
            </c:numRef>
          </c:val>
        </c:ser>
        <c:ser>
          <c:idx val="5"/>
          <c:order val="5"/>
          <c:tx>
            <c:strRef>
              <c:f>Лист1!$BP$19</c:f>
              <c:strCache>
                <c:ptCount val="1"/>
                <c:pt idx="0">
                  <c:v>аме</c:v>
                </c:pt>
              </c:strCache>
            </c:strRef>
          </c:tx>
          <c:spPr>
            <a:solidFill>
              <a:srgbClr val="FF808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Лист1!$BQ$13:$BT$13</c:f>
              <c:strCache>
                <c:ptCount val="4"/>
                <c:pt idx="0">
                  <c:v>Енисей IIб</c:v>
                </c:pt>
                <c:pt idx="1">
                  <c:v>Пясина IIa</c:v>
                </c:pt>
                <c:pt idx="2">
                  <c:v>Хатанга Iб</c:v>
                </c:pt>
                <c:pt idx="3">
                  <c:v>Попигай Ia</c:v>
                </c:pt>
              </c:strCache>
            </c:strRef>
          </c:cat>
          <c:val>
            <c:numRef>
              <c:f>Лист1!$BQ$19:$BT$19</c:f>
              <c:numCache>
                <c:formatCode>General</c:formatCode>
                <c:ptCount val="4"/>
                <c:pt idx="0">
                  <c:v>1.4</c:v>
                </c:pt>
                <c:pt idx="1">
                  <c:v>1.2</c:v>
                </c:pt>
                <c:pt idx="2">
                  <c:v>3.9</c:v>
                </c:pt>
                <c:pt idx="3">
                  <c:v>3.2</c:v>
                </c:pt>
              </c:numCache>
            </c:numRef>
          </c:val>
        </c:ser>
        <c:ser>
          <c:idx val="6"/>
          <c:order val="6"/>
          <c:tx>
            <c:strRef>
              <c:f>Лист1!$BP$20</c:f>
              <c:strCache>
                <c:ptCount val="1"/>
                <c:pt idx="0">
                  <c:v>сс</c:v>
                </c:pt>
              </c:strCache>
            </c:strRef>
          </c:tx>
          <c:spPr>
            <a:solidFill>
              <a:srgbClr val="0066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Лист1!$BQ$13:$BT$13</c:f>
              <c:strCache>
                <c:ptCount val="4"/>
                <c:pt idx="0">
                  <c:v>Енисей IIб</c:v>
                </c:pt>
                <c:pt idx="1">
                  <c:v>Пясина IIa</c:v>
                </c:pt>
                <c:pt idx="2">
                  <c:v>Хатанга Iб</c:v>
                </c:pt>
                <c:pt idx="3">
                  <c:v>Попигай Ia</c:v>
                </c:pt>
              </c:strCache>
            </c:strRef>
          </c:cat>
          <c:val>
            <c:numRef>
              <c:f>Лист1!$BQ$20:$BT$20</c:f>
              <c:numCache>
                <c:formatCode>General</c:formatCode>
                <c:ptCount val="4"/>
                <c:pt idx="0">
                  <c:v>1.8</c:v>
                </c:pt>
                <c:pt idx="1">
                  <c:v>3.3</c:v>
                </c:pt>
                <c:pt idx="2">
                  <c:v>4.0999999999999996</c:v>
                </c:pt>
                <c:pt idx="3">
                  <c:v>2.2000000000000002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5052800"/>
        <c:axId val="54707904"/>
        <c:axId val="0"/>
      </c:bar3DChart>
      <c:catAx>
        <c:axId val="550528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575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/>
                  <a:t>Участки (кластеры)</a:t>
                </a:r>
              </a:p>
            </c:rich>
          </c:tx>
          <c:layout>
            <c:manualLayout>
              <c:xMode val="edge"/>
              <c:yMode val="edge"/>
              <c:x val="0.40968417147523034"/>
              <c:y val="0.9097949593706701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575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470790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4707904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575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/>
                  <a:t>%</a:t>
                </a:r>
              </a:p>
            </c:rich>
          </c:tx>
          <c:layout>
            <c:manualLayout>
              <c:xMode val="edge"/>
              <c:yMode val="edge"/>
              <c:x val="1.6973119691795813E-2"/>
              <c:y val="0.5173537878787878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575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50528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92365158659870117"/>
          <c:y val="0.44845417260763909"/>
          <c:w val="6.1452625721284557E-2"/>
          <c:h val="0.23711370045921148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525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57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825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ru-RU"/>
              <a:t>Участие ландшафтно-фитоценотических свит во флорах восточного и западного секторов подзоны южных тундр Таймыра</a:t>
            </a:r>
          </a:p>
        </c:rich>
      </c:tx>
      <c:layout>
        <c:manualLayout>
          <c:xMode val="edge"/>
          <c:yMode val="edge"/>
          <c:x val="0.14573665476116576"/>
          <c:y val="3.1476997578692496E-2"/>
        </c:manualLayout>
      </c:layout>
      <c:overlay val="0"/>
      <c:spPr>
        <a:noFill/>
        <a:ln w="25400">
          <a:noFill/>
        </a:ln>
      </c:spPr>
    </c:title>
    <c:autoTitleDeleted val="0"/>
    <c:view3D>
      <c:rotX val="15"/>
      <c:hPercent val="50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7.7519497213386038E-2"/>
          <c:y val="0.15980629539951574"/>
          <c:w val="0.90077655761954578"/>
          <c:h val="0.6828087167070218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Лист1!$BL$34</c:f>
              <c:strCache>
                <c:ptCount val="1"/>
                <c:pt idx="0">
                  <c:v>Тундровая</c:v>
                </c:pt>
              </c:strCache>
            </c:strRef>
          </c:tx>
          <c:spPr>
            <a:solidFill>
              <a:srgbClr val="FFCC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Лист1!$BM$33:$BN$33</c:f>
              <c:strCache>
                <c:ptCount val="2"/>
                <c:pt idx="0">
                  <c:v>Восток</c:v>
                </c:pt>
                <c:pt idx="1">
                  <c:v>Запад</c:v>
                </c:pt>
              </c:strCache>
            </c:strRef>
          </c:cat>
          <c:val>
            <c:numRef>
              <c:f>Лист1!$BM$34:$BN$34</c:f>
              <c:numCache>
                <c:formatCode>General</c:formatCode>
                <c:ptCount val="2"/>
                <c:pt idx="0">
                  <c:v>27.4</c:v>
                </c:pt>
                <c:pt idx="1">
                  <c:v>28</c:v>
                </c:pt>
              </c:numCache>
            </c:numRef>
          </c:val>
        </c:ser>
        <c:ser>
          <c:idx val="1"/>
          <c:order val="1"/>
          <c:tx>
            <c:strRef>
              <c:f>Лист1!$BL$35</c:f>
              <c:strCache>
                <c:ptCount val="1"/>
                <c:pt idx="0">
                  <c:v>Лугово-кустарниковая</c:v>
                </c:pt>
              </c:strCache>
            </c:strRef>
          </c:tx>
          <c:spPr>
            <a:solidFill>
              <a:srgbClr val="3399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Лист1!$BM$33:$BN$33</c:f>
              <c:strCache>
                <c:ptCount val="2"/>
                <c:pt idx="0">
                  <c:v>Восток</c:v>
                </c:pt>
                <c:pt idx="1">
                  <c:v>Запад</c:v>
                </c:pt>
              </c:strCache>
            </c:strRef>
          </c:cat>
          <c:val>
            <c:numRef>
              <c:f>Лист1!$BM$35:$BN$35</c:f>
              <c:numCache>
                <c:formatCode>General</c:formatCode>
                <c:ptCount val="2"/>
                <c:pt idx="0">
                  <c:v>41.7</c:v>
                </c:pt>
                <c:pt idx="1">
                  <c:v>48.5</c:v>
                </c:pt>
              </c:numCache>
            </c:numRef>
          </c:val>
        </c:ser>
        <c:ser>
          <c:idx val="2"/>
          <c:order val="2"/>
          <c:tx>
            <c:strRef>
              <c:f>Лист1!$BL$36</c:f>
              <c:strCache>
                <c:ptCount val="1"/>
                <c:pt idx="0">
                  <c:v>Болотная</c:v>
                </c:pt>
              </c:strCache>
            </c:strRef>
          </c:tx>
          <c:spPr>
            <a:solidFill>
              <a:srgbClr val="99CC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Лист1!$BM$33:$BN$33</c:f>
              <c:strCache>
                <c:ptCount val="2"/>
                <c:pt idx="0">
                  <c:v>Восток</c:v>
                </c:pt>
                <c:pt idx="1">
                  <c:v>Запад</c:v>
                </c:pt>
              </c:strCache>
            </c:strRef>
          </c:cat>
          <c:val>
            <c:numRef>
              <c:f>Лист1!$BM$36:$BN$36</c:f>
              <c:numCache>
                <c:formatCode>General</c:formatCode>
                <c:ptCount val="2"/>
                <c:pt idx="0">
                  <c:v>10.5</c:v>
                </c:pt>
                <c:pt idx="1">
                  <c:v>9.5</c:v>
                </c:pt>
              </c:numCache>
            </c:numRef>
          </c:val>
        </c:ser>
        <c:ser>
          <c:idx val="3"/>
          <c:order val="3"/>
          <c:tx>
            <c:strRef>
              <c:f>Лист1!$BL$37</c:f>
              <c:strCache>
                <c:ptCount val="1"/>
                <c:pt idx="0">
                  <c:v>Горная</c:v>
                </c:pt>
              </c:strCache>
            </c:strRef>
          </c:tx>
          <c:spPr>
            <a:solidFill>
              <a:srgbClr val="FF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Лист1!$BM$33:$BN$33</c:f>
              <c:strCache>
                <c:ptCount val="2"/>
                <c:pt idx="0">
                  <c:v>Восток</c:v>
                </c:pt>
                <c:pt idx="1">
                  <c:v>Запад</c:v>
                </c:pt>
              </c:strCache>
            </c:strRef>
          </c:cat>
          <c:val>
            <c:numRef>
              <c:f>Лист1!$BM$37:$BN$37</c:f>
              <c:numCache>
                <c:formatCode>General</c:formatCode>
                <c:ptCount val="2"/>
                <c:pt idx="0">
                  <c:v>15.1</c:v>
                </c:pt>
                <c:pt idx="1">
                  <c:v>9</c:v>
                </c:pt>
              </c:numCache>
            </c:numRef>
          </c:val>
        </c:ser>
        <c:ser>
          <c:idx val="4"/>
          <c:order val="4"/>
          <c:tx>
            <c:strRef>
              <c:f>Лист1!$BL$38</c:f>
              <c:strCache>
                <c:ptCount val="1"/>
                <c:pt idx="0">
                  <c:v>Водная</c:v>
                </c:pt>
              </c:strCache>
            </c:strRef>
          </c:tx>
          <c:spPr>
            <a:solidFill>
              <a:srgbClr val="6600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Лист1!$BM$33:$BN$33</c:f>
              <c:strCache>
                <c:ptCount val="2"/>
                <c:pt idx="0">
                  <c:v>Восток</c:v>
                </c:pt>
                <c:pt idx="1">
                  <c:v>Запад</c:v>
                </c:pt>
              </c:strCache>
            </c:strRef>
          </c:cat>
          <c:val>
            <c:numRef>
              <c:f>Лист1!$BM$38:$BN$38</c:f>
              <c:numCache>
                <c:formatCode>General</c:formatCode>
                <c:ptCount val="2"/>
                <c:pt idx="0">
                  <c:v>3.1</c:v>
                </c:pt>
                <c:pt idx="1">
                  <c:v>2.7</c:v>
                </c:pt>
              </c:numCache>
            </c:numRef>
          </c:val>
        </c:ser>
        <c:ser>
          <c:idx val="5"/>
          <c:order val="5"/>
          <c:tx>
            <c:strRef>
              <c:f>Лист1!$BL$39</c:f>
              <c:strCache>
                <c:ptCount val="1"/>
                <c:pt idx="0">
                  <c:v>Лесная</c:v>
                </c:pt>
              </c:strCache>
            </c:strRef>
          </c:tx>
          <c:spPr>
            <a:solidFill>
              <a:srgbClr val="FF808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Лист1!$BM$33:$BN$33</c:f>
              <c:strCache>
                <c:ptCount val="2"/>
                <c:pt idx="0">
                  <c:v>Восток</c:v>
                </c:pt>
                <c:pt idx="1">
                  <c:v>Запад</c:v>
                </c:pt>
              </c:strCache>
            </c:strRef>
          </c:cat>
          <c:val>
            <c:numRef>
              <c:f>Лист1!$BM$39:$BN$39</c:f>
              <c:numCache>
                <c:formatCode>General</c:formatCode>
                <c:ptCount val="2"/>
                <c:pt idx="0">
                  <c:v>2.2000000000000002</c:v>
                </c:pt>
                <c:pt idx="1">
                  <c:v>2.2000000000000002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4891520"/>
        <c:axId val="54710208"/>
        <c:axId val="0"/>
      </c:bar3DChart>
      <c:catAx>
        <c:axId val="54891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471020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4710208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8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/>
                  <a:t>%</a:t>
                </a:r>
              </a:p>
            </c:rich>
          </c:tx>
          <c:layout>
            <c:manualLayout>
              <c:xMode val="edge"/>
              <c:yMode val="edge"/>
              <c:x val="5.4263648049370228E-2"/>
              <c:y val="0.5036319612590799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489152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7054289386944929"/>
          <c:y val="0.92978208232445525"/>
          <c:w val="0.66046611625804907"/>
          <c:h val="5.3268765133171914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735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ru-RU"/>
              <a:t>Участие ландшафтно-фитоценотических свит в объединенных флорах участков (кластеры на дендрограмме)</a:t>
            </a:r>
          </a:p>
        </c:rich>
      </c:tx>
      <c:layout>
        <c:manualLayout>
          <c:xMode val="edge"/>
          <c:yMode val="edge"/>
          <c:x val="0.14020048199504034"/>
          <c:y val="1.4084507042253521E-2"/>
        </c:manualLayout>
      </c:layout>
      <c:overlay val="0"/>
      <c:spPr>
        <a:noFill/>
        <a:ln w="25400">
          <a:noFill/>
        </a:ln>
      </c:spPr>
    </c:title>
    <c:autoTitleDeleted val="0"/>
    <c:view3D>
      <c:rotX val="15"/>
      <c:hPercent val="57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7.2961475323949559E-2"/>
          <c:y val="0.14486921529175051"/>
          <c:w val="0.90701128147811816"/>
          <c:h val="0.6740442655935613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Лист1!$BP$34</c:f>
              <c:strCache>
                <c:ptCount val="1"/>
                <c:pt idx="0">
                  <c:v>Тундровая</c:v>
                </c:pt>
              </c:strCache>
            </c:strRef>
          </c:tx>
          <c:spPr>
            <a:solidFill>
              <a:srgbClr val="FFCC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Лист1!$BQ$33:$BT$33</c:f>
              <c:strCache>
                <c:ptCount val="4"/>
                <c:pt idx="0">
                  <c:v>Енисей IIб</c:v>
                </c:pt>
                <c:pt idx="1">
                  <c:v>Пясина IIa</c:v>
                </c:pt>
                <c:pt idx="2">
                  <c:v>Хатанга Iб</c:v>
                </c:pt>
                <c:pt idx="3">
                  <c:v>Попигай Ia</c:v>
                </c:pt>
              </c:strCache>
            </c:strRef>
          </c:cat>
          <c:val>
            <c:numRef>
              <c:f>Лист1!$BQ$34:$BT$34</c:f>
              <c:numCache>
                <c:formatCode>General</c:formatCode>
                <c:ptCount val="4"/>
                <c:pt idx="0">
                  <c:v>28.1</c:v>
                </c:pt>
                <c:pt idx="1">
                  <c:v>33</c:v>
                </c:pt>
                <c:pt idx="2">
                  <c:v>29.1</c:v>
                </c:pt>
                <c:pt idx="3">
                  <c:v>32.200000000000003</c:v>
                </c:pt>
              </c:numCache>
            </c:numRef>
          </c:val>
        </c:ser>
        <c:ser>
          <c:idx val="1"/>
          <c:order val="1"/>
          <c:tx>
            <c:strRef>
              <c:f>Лист1!$BP$35</c:f>
              <c:strCache>
                <c:ptCount val="1"/>
                <c:pt idx="0">
                  <c:v>Лугово-кустарниковая</c:v>
                </c:pt>
              </c:strCache>
            </c:strRef>
          </c:tx>
          <c:spPr>
            <a:solidFill>
              <a:srgbClr val="3399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Лист1!$BQ$33:$BT$33</c:f>
              <c:strCache>
                <c:ptCount val="4"/>
                <c:pt idx="0">
                  <c:v>Енисей IIб</c:v>
                </c:pt>
                <c:pt idx="1">
                  <c:v>Пясина IIa</c:v>
                </c:pt>
                <c:pt idx="2">
                  <c:v>Хатанга Iб</c:v>
                </c:pt>
                <c:pt idx="3">
                  <c:v>Попигай Ia</c:v>
                </c:pt>
              </c:strCache>
            </c:strRef>
          </c:cat>
          <c:val>
            <c:numRef>
              <c:f>Лист1!$BQ$35:$BT$35</c:f>
              <c:numCache>
                <c:formatCode>General</c:formatCode>
                <c:ptCount val="4"/>
                <c:pt idx="0">
                  <c:v>50.7</c:v>
                </c:pt>
                <c:pt idx="1">
                  <c:v>43.1</c:v>
                </c:pt>
                <c:pt idx="2">
                  <c:v>41.6</c:v>
                </c:pt>
                <c:pt idx="3">
                  <c:v>41.8</c:v>
                </c:pt>
              </c:numCache>
            </c:numRef>
          </c:val>
        </c:ser>
        <c:ser>
          <c:idx val="2"/>
          <c:order val="2"/>
          <c:tx>
            <c:strRef>
              <c:f>Лист1!$BP$36</c:f>
              <c:strCache>
                <c:ptCount val="1"/>
                <c:pt idx="0">
                  <c:v>Болотная</c:v>
                </c:pt>
              </c:strCache>
            </c:strRef>
          </c:tx>
          <c:spPr>
            <a:solidFill>
              <a:srgbClr val="99CC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Лист1!$BQ$33:$BT$33</c:f>
              <c:strCache>
                <c:ptCount val="4"/>
                <c:pt idx="0">
                  <c:v>Енисей IIб</c:v>
                </c:pt>
                <c:pt idx="1">
                  <c:v>Пясина IIa</c:v>
                </c:pt>
                <c:pt idx="2">
                  <c:v>Хатанга Iб</c:v>
                </c:pt>
                <c:pt idx="3">
                  <c:v>Попигай Ia</c:v>
                </c:pt>
              </c:strCache>
            </c:strRef>
          </c:cat>
          <c:val>
            <c:numRef>
              <c:f>Лист1!$BQ$36:$BT$36</c:f>
              <c:numCache>
                <c:formatCode>General</c:formatCode>
                <c:ptCount val="4"/>
                <c:pt idx="0">
                  <c:v>10.4</c:v>
                </c:pt>
                <c:pt idx="1">
                  <c:v>10.1</c:v>
                </c:pt>
                <c:pt idx="2">
                  <c:v>11.4</c:v>
                </c:pt>
                <c:pt idx="3">
                  <c:v>8.6</c:v>
                </c:pt>
              </c:numCache>
            </c:numRef>
          </c:val>
        </c:ser>
        <c:ser>
          <c:idx val="3"/>
          <c:order val="3"/>
          <c:tx>
            <c:strRef>
              <c:f>Лист1!$BP$37</c:f>
              <c:strCache>
                <c:ptCount val="1"/>
                <c:pt idx="0">
                  <c:v>Горная</c:v>
                </c:pt>
              </c:strCache>
            </c:strRef>
          </c:tx>
          <c:spPr>
            <a:solidFill>
              <a:srgbClr val="FF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Лист1!$BQ$33:$BT$33</c:f>
              <c:strCache>
                <c:ptCount val="4"/>
                <c:pt idx="0">
                  <c:v>Енисей IIб</c:v>
                </c:pt>
                <c:pt idx="1">
                  <c:v>Пясина IIa</c:v>
                </c:pt>
                <c:pt idx="2">
                  <c:v>Хатанга Iб</c:v>
                </c:pt>
                <c:pt idx="3">
                  <c:v>Попигай Ia</c:v>
                </c:pt>
              </c:strCache>
            </c:strRef>
          </c:cat>
          <c:val>
            <c:numRef>
              <c:f>Лист1!$BQ$37:$BT$37</c:f>
              <c:numCache>
                <c:formatCode>General</c:formatCode>
                <c:ptCount val="4"/>
                <c:pt idx="0">
                  <c:v>5.8</c:v>
                </c:pt>
                <c:pt idx="1">
                  <c:v>10.4</c:v>
                </c:pt>
                <c:pt idx="2">
                  <c:v>12.5</c:v>
                </c:pt>
                <c:pt idx="3">
                  <c:v>15.9</c:v>
                </c:pt>
              </c:numCache>
            </c:numRef>
          </c:val>
        </c:ser>
        <c:ser>
          <c:idx val="4"/>
          <c:order val="4"/>
          <c:tx>
            <c:strRef>
              <c:f>Лист1!$BP$38</c:f>
              <c:strCache>
                <c:ptCount val="1"/>
                <c:pt idx="0">
                  <c:v>Водная</c:v>
                </c:pt>
              </c:strCache>
            </c:strRef>
          </c:tx>
          <c:spPr>
            <a:solidFill>
              <a:srgbClr val="6600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Лист1!$BQ$33:$BT$33</c:f>
              <c:strCache>
                <c:ptCount val="4"/>
                <c:pt idx="0">
                  <c:v>Енисей IIб</c:v>
                </c:pt>
                <c:pt idx="1">
                  <c:v>Пясина IIa</c:v>
                </c:pt>
                <c:pt idx="2">
                  <c:v>Хатанга Iб</c:v>
                </c:pt>
                <c:pt idx="3">
                  <c:v>Попигай Ia</c:v>
                </c:pt>
              </c:strCache>
            </c:strRef>
          </c:cat>
          <c:val>
            <c:numRef>
              <c:f>Лист1!$BQ$38:$BT$38</c:f>
              <c:numCache>
                <c:formatCode>General</c:formatCode>
                <c:ptCount val="4"/>
                <c:pt idx="0">
                  <c:v>2.9</c:v>
                </c:pt>
                <c:pt idx="1">
                  <c:v>0.9</c:v>
                </c:pt>
                <c:pt idx="2">
                  <c:v>3.1</c:v>
                </c:pt>
                <c:pt idx="3">
                  <c:v>0.3</c:v>
                </c:pt>
              </c:numCache>
            </c:numRef>
          </c:val>
        </c:ser>
        <c:ser>
          <c:idx val="5"/>
          <c:order val="5"/>
          <c:tx>
            <c:strRef>
              <c:f>Лист1!$BP$39</c:f>
              <c:strCache>
                <c:ptCount val="1"/>
                <c:pt idx="0">
                  <c:v>Лесная</c:v>
                </c:pt>
              </c:strCache>
            </c:strRef>
          </c:tx>
          <c:spPr>
            <a:solidFill>
              <a:srgbClr val="FF808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Лист1!$BQ$33:$BT$33</c:f>
              <c:strCache>
                <c:ptCount val="4"/>
                <c:pt idx="0">
                  <c:v>Енисей IIб</c:v>
                </c:pt>
                <c:pt idx="1">
                  <c:v>Пясина IIa</c:v>
                </c:pt>
                <c:pt idx="2">
                  <c:v>Хатанга Iб</c:v>
                </c:pt>
                <c:pt idx="3">
                  <c:v>Попигай Ia</c:v>
                </c:pt>
              </c:strCache>
            </c:strRef>
          </c:cat>
          <c:val>
            <c:numRef>
              <c:f>Лист1!$BQ$39:$BT$39</c:f>
              <c:numCache>
                <c:formatCode>General</c:formatCode>
                <c:ptCount val="4"/>
                <c:pt idx="0">
                  <c:v>2.2000000000000002</c:v>
                </c:pt>
                <c:pt idx="1">
                  <c:v>2.4</c:v>
                </c:pt>
                <c:pt idx="2">
                  <c:v>2.2000000000000002</c:v>
                </c:pt>
                <c:pt idx="3">
                  <c:v>1.3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5053824"/>
        <c:axId val="54711936"/>
        <c:axId val="0"/>
      </c:bar3DChart>
      <c:catAx>
        <c:axId val="550538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/>
                  <a:t>Свиты</a:t>
                </a:r>
              </a:p>
            </c:rich>
          </c:tx>
          <c:layout>
            <c:manualLayout>
              <c:xMode val="edge"/>
              <c:yMode val="edge"/>
              <c:x val="0.4864098354929971"/>
              <c:y val="0.8651911468812877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471193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4711936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8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/>
                  <a:t>%</a:t>
                </a:r>
              </a:p>
            </c:rich>
          </c:tx>
          <c:layout>
            <c:manualLayout>
              <c:xMode val="edge"/>
              <c:yMode val="edge"/>
              <c:x val="6.1516538018231988E-2"/>
              <c:y val="0.4748490945674044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505382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9599455136041355"/>
          <c:y val="0.94164989939637822"/>
          <c:w val="0.60944291152946106"/>
          <c:h val="4.4265593561368208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735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56AFF-8A92-4D4B-B4D6-E03821F9AAC0}" type="datetimeFigureOut">
              <a:rPr lang="ru-RU" smtClean="0"/>
              <a:t>16.09.2013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64AB6-7F9F-4298-B092-445256C24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401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56AFF-8A92-4D4B-B4D6-E03821F9AAC0}" type="datetimeFigureOut">
              <a:rPr lang="ru-RU" smtClean="0"/>
              <a:t>16.09.2013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64AB6-7F9F-4298-B092-445256C24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944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56AFF-8A92-4D4B-B4D6-E03821F9AAC0}" type="datetimeFigureOut">
              <a:rPr lang="ru-RU" smtClean="0"/>
              <a:t>16.09.2013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64AB6-7F9F-4298-B092-445256C24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787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56AFF-8A92-4D4B-B4D6-E03821F9AAC0}" type="datetimeFigureOut">
              <a:rPr lang="ru-RU" smtClean="0"/>
              <a:t>16.09.2013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64AB6-7F9F-4298-B092-445256C24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407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56AFF-8A92-4D4B-B4D6-E03821F9AAC0}" type="datetimeFigureOut">
              <a:rPr lang="ru-RU" smtClean="0"/>
              <a:t>16.09.2013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64AB6-7F9F-4298-B092-445256C24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152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56AFF-8A92-4D4B-B4D6-E03821F9AAC0}" type="datetimeFigureOut">
              <a:rPr lang="ru-RU" smtClean="0"/>
              <a:t>16.09.2013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64AB6-7F9F-4298-B092-445256C24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324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56AFF-8A92-4D4B-B4D6-E03821F9AAC0}" type="datetimeFigureOut">
              <a:rPr lang="ru-RU" smtClean="0"/>
              <a:t>16.09.2013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64AB6-7F9F-4298-B092-445256C24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970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56AFF-8A92-4D4B-B4D6-E03821F9AAC0}" type="datetimeFigureOut">
              <a:rPr lang="ru-RU" smtClean="0"/>
              <a:t>16.09.2013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64AB6-7F9F-4298-B092-445256C24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297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56AFF-8A92-4D4B-B4D6-E03821F9AAC0}" type="datetimeFigureOut">
              <a:rPr lang="ru-RU" smtClean="0"/>
              <a:t>16.09.2013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64AB6-7F9F-4298-B092-445256C24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995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56AFF-8A92-4D4B-B4D6-E03821F9AAC0}" type="datetimeFigureOut">
              <a:rPr lang="ru-RU" smtClean="0"/>
              <a:t>16.09.2013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64AB6-7F9F-4298-B092-445256C24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969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56AFF-8A92-4D4B-B4D6-E03821F9AAC0}" type="datetimeFigureOut">
              <a:rPr lang="ru-RU" smtClean="0"/>
              <a:t>16.09.2013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64AB6-7F9F-4298-B092-445256C24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698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56AFF-8A92-4D4B-B4D6-E03821F9AAC0}" type="datetimeFigureOut">
              <a:rPr lang="ru-RU" smtClean="0"/>
              <a:t>16.09.2013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64AB6-7F9F-4298-B092-445256C24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578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photos\Photo2012\nikon\DSC_13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99607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7601" y="116632"/>
            <a:ext cx="7772400" cy="1470025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Особенности флоры южных тундр восточного Таймыра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5877272"/>
            <a:ext cx="6400800" cy="960512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Поспелова Е.Б., Поспелов И.Н. 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J:\photos\Photo2012\fujifilm\DSCF84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" y="332656"/>
            <a:ext cx="9140039" cy="602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80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J:\photos\Photo2012\fujifilm\DSCF86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55832" cy="602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88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822697"/>
              </p:ext>
            </p:extLst>
          </p:nvPr>
        </p:nvGraphicFramePr>
        <p:xfrm>
          <a:off x="971601" y="853648"/>
          <a:ext cx="7416824" cy="5527682"/>
        </p:xfrm>
        <a:graphic>
          <a:graphicData uri="http://schemas.openxmlformats.org/drawingml/2006/table">
            <a:tbl>
              <a:tblPr firstRow="1" firstCol="1" lastRow="1" bandRow="1">
                <a:tableStyleId>{5C22544A-7EE6-4342-B048-85BDC9FD1C3A}</a:tableStyleId>
              </a:tblPr>
              <a:tblGrid>
                <a:gridCol w="2066374"/>
                <a:gridCol w="766665"/>
                <a:gridCol w="1245355"/>
                <a:gridCol w="1396019"/>
                <a:gridCol w="697056"/>
                <a:gridCol w="1245355"/>
              </a:tblGrid>
              <a:tr h="2403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Семейства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активных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Рода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активных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0334"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Головные части семейственно-родового спектра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0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Poaceae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Carex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29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0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0000"/>
                          </a:solidFill>
                          <a:effectLst/>
                        </a:rPr>
                        <a:t>Cyperaceae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</a:rPr>
                        <a:t>Draba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19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0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Brassicaceae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Salix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0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Asteraceae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</a:rPr>
                        <a:t>Pedicularis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0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Ranunculaceae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Ranunculus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0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Caryophyllaceae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Saxifraga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0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Scrophulariaceae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Poa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0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rgbClr val="FF0000"/>
                          </a:solidFill>
                          <a:effectLst/>
                        </a:rPr>
                        <a:t>Salicaceae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Taraxacum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0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Rosaceae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</a:rPr>
                        <a:t>Papaver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0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Saxifragaceae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</a:rPr>
                        <a:t>Oxytropis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0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Fabaceae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 </a:t>
                      </a:r>
                      <a:endParaRPr lang="ru-RU" sz="12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0334"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Не вошедшие в головные части семейственно-родового спектра</a:t>
                      </a:r>
                      <a:endParaRPr lang="ru-RU" sz="12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03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Ericaceae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03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FF0000"/>
                          </a:solidFill>
                          <a:effectLst/>
                        </a:rPr>
                        <a:t>Empetraceae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Eriophorum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03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FF0000"/>
                          </a:solidFill>
                          <a:effectLst/>
                        </a:rPr>
                        <a:t>Betulaceae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</a:rPr>
                        <a:t>Equisetu</a:t>
                      </a:r>
                      <a:r>
                        <a:rPr lang="en-US" sz="1200" b="1" dirty="0">
                          <a:effectLst/>
                        </a:rPr>
                        <a:t>m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03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Equisetaceae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Betula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03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Polygonaceae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  <a:t>Dryas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03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effectLst/>
                        </a:rPr>
                        <a:t>Hedysarum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03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rgbClr val="FF0000"/>
                          </a:solidFill>
                          <a:effectLst/>
                        </a:rPr>
                        <a:t>Ledum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03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rgbClr val="FF0000"/>
                          </a:solidFill>
                          <a:effectLst/>
                        </a:rPr>
                        <a:t>Vaccinium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03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rgbClr val="FF0000"/>
                          </a:solidFill>
                          <a:effectLst/>
                        </a:rPr>
                        <a:t>Arctous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87624" y="261113"/>
            <a:ext cx="66273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Ведущие семейства и рода во флоре восточного сектора Таймыра</a:t>
            </a:r>
            <a:endParaRPr kumimoji="0" lang="ru-RU" altLang="ru-RU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91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J:\photos\Photo2012\fujifilm\DSCF81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2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00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5172"/>
            <a:ext cx="8368906" cy="630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07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8081776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57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71735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79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8923"/>
            <a:ext cx="8111601" cy="536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5805264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I a                              I </a:t>
            </a:r>
            <a:r>
              <a:rPr lang="ru-RU" sz="2400" b="1" dirty="0" smtClean="0">
                <a:solidFill>
                  <a:srgbClr val="FF0000"/>
                </a:solidFill>
              </a:rPr>
              <a:t>б</a:t>
            </a:r>
            <a:r>
              <a:rPr lang="en-US" sz="2400" b="1" dirty="0" smtClean="0">
                <a:solidFill>
                  <a:srgbClr val="FF0000"/>
                </a:solidFill>
              </a:rPr>
              <a:t>                                  II </a:t>
            </a:r>
            <a:r>
              <a:rPr lang="ru-RU" sz="2400" b="1" dirty="0" smtClean="0">
                <a:solidFill>
                  <a:srgbClr val="FF0000"/>
                </a:solidFill>
              </a:rPr>
              <a:t>а                  </a:t>
            </a:r>
            <a:r>
              <a:rPr lang="en-US" sz="2400" b="1" dirty="0" smtClean="0">
                <a:solidFill>
                  <a:srgbClr val="FF0000"/>
                </a:solidFill>
              </a:rPr>
              <a:t>II </a:t>
            </a:r>
            <a:r>
              <a:rPr lang="ru-RU" sz="2400" b="1" dirty="0" smtClean="0">
                <a:solidFill>
                  <a:srgbClr val="FF0000"/>
                </a:solidFill>
              </a:rPr>
              <a:t>б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54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0959422"/>
              </p:ext>
            </p:extLst>
          </p:nvPr>
        </p:nvGraphicFramePr>
        <p:xfrm>
          <a:off x="0" y="1444238"/>
          <a:ext cx="4567876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7860974"/>
              </p:ext>
            </p:extLst>
          </p:nvPr>
        </p:nvGraphicFramePr>
        <p:xfrm>
          <a:off x="4576125" y="1453761"/>
          <a:ext cx="4567875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7125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9966140"/>
              </p:ext>
            </p:extLst>
          </p:nvPr>
        </p:nvGraphicFramePr>
        <p:xfrm>
          <a:off x="1800" y="1449000"/>
          <a:ext cx="4568400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0649978"/>
              </p:ext>
            </p:extLst>
          </p:nvPr>
        </p:nvGraphicFramePr>
        <p:xfrm>
          <a:off x="4573800" y="1449000"/>
          <a:ext cx="4568400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1702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:\photos\!!\larix-rbo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32656"/>
            <a:ext cx="8649887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38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66199"/>
              </p:ext>
            </p:extLst>
          </p:nvPr>
        </p:nvGraphicFramePr>
        <p:xfrm>
          <a:off x="972001" y="-1"/>
          <a:ext cx="7200000" cy="3428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8763334"/>
              </p:ext>
            </p:extLst>
          </p:nvPr>
        </p:nvGraphicFramePr>
        <p:xfrm>
          <a:off x="971999" y="3429225"/>
          <a:ext cx="7200000" cy="3428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1408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yrranga.ru/cyperaceae/carex_glacialis/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929" y="764703"/>
            <a:ext cx="4627220" cy="509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byrranga.ru/cyperaceae/carex_capitata/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292" y="764703"/>
            <a:ext cx="4627220" cy="509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92080" y="758691"/>
            <a:ext cx="28643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Carex </a:t>
            </a:r>
            <a:r>
              <a:rPr lang="en-US" sz="1400" i="1" dirty="0" err="1"/>
              <a:t>capitata</a:t>
            </a:r>
            <a:r>
              <a:rPr lang="en-US" sz="1400" i="1" dirty="0"/>
              <a:t> </a:t>
            </a:r>
            <a:r>
              <a:rPr lang="en-US" sz="1400" dirty="0"/>
              <a:t>L. - </a:t>
            </a:r>
            <a:r>
              <a:rPr lang="ru-RU" sz="1400" dirty="0"/>
              <a:t>Осока головчатая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0461" y="758690"/>
            <a:ext cx="31984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Carex </a:t>
            </a:r>
            <a:r>
              <a:rPr lang="en-US" sz="1400" i="1" dirty="0" err="1"/>
              <a:t>glacialis</a:t>
            </a:r>
            <a:r>
              <a:rPr lang="en-US" sz="1400" i="1" dirty="0"/>
              <a:t> </a:t>
            </a:r>
            <a:r>
              <a:rPr lang="en-US" sz="1400" dirty="0" err="1"/>
              <a:t>Mackenz</a:t>
            </a:r>
            <a:r>
              <a:rPr lang="en-US" sz="1400" dirty="0"/>
              <a:t>. - </a:t>
            </a:r>
            <a:r>
              <a:rPr lang="ru-RU" sz="1400" dirty="0"/>
              <a:t>Осока ледяная</a:t>
            </a:r>
          </a:p>
        </p:txBody>
      </p:sp>
    </p:spTree>
    <p:extLst>
      <p:ext uri="{BB962C8B-B14F-4D97-AF65-F5344CB8AC3E}">
        <p14:creationId xmlns:p14="http://schemas.microsoft.com/office/powerpoint/2010/main" val="3617042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:\flora_book\photo\Pinguicula_algida\DSCF58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00568" y="1155760"/>
            <a:ext cx="6886879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58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:\flora_book\photo\Tofieldia_coccinea\DSCF13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56" y="1133"/>
            <a:ext cx="9130460" cy="685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98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J:\photos\Photo2012\fujifilm\DSCF81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0" cy="602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54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byrranga.ru/cyperaceae/carex_sabynensis/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4573502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173" y="76470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i="1" dirty="0" smtClean="0"/>
              <a:t>Carex </a:t>
            </a:r>
            <a:r>
              <a:rPr lang="en-US" sz="1400" i="1" dirty="0" err="1" smtClean="0"/>
              <a:t>sabynensis</a:t>
            </a:r>
            <a:r>
              <a:rPr lang="en-US" sz="1400" i="1" dirty="0" smtClean="0"/>
              <a:t> </a:t>
            </a:r>
            <a:r>
              <a:rPr lang="en-US" sz="1400" dirty="0" smtClean="0"/>
              <a:t>Less</a:t>
            </a:r>
            <a:r>
              <a:rPr lang="en-US" sz="1400" dirty="0"/>
              <a:t>. ex </a:t>
            </a:r>
            <a:r>
              <a:rPr lang="en-US" sz="1400" dirty="0" err="1"/>
              <a:t>Kunth</a:t>
            </a:r>
            <a:r>
              <a:rPr lang="en-US" sz="1400" dirty="0"/>
              <a:t> - </a:t>
            </a:r>
            <a:r>
              <a:rPr lang="ru-RU" sz="1400" dirty="0"/>
              <a:t>Осока Сабина</a:t>
            </a:r>
          </a:p>
        </p:txBody>
      </p:sp>
      <p:pic>
        <p:nvPicPr>
          <p:cNvPr id="2052" name="Picture 4" descr="http://byrranga.ru/caprifoliaceae/linnaea_borealis/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98" y="764704"/>
            <a:ext cx="4573502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92080" y="753238"/>
            <a:ext cx="29859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 err="1"/>
              <a:t>Linnaea</a:t>
            </a:r>
            <a:r>
              <a:rPr lang="ru-RU" sz="1400" i="1" dirty="0"/>
              <a:t> </a:t>
            </a:r>
            <a:r>
              <a:rPr lang="ru-RU" sz="1400" i="1" dirty="0" err="1"/>
              <a:t>borealis</a:t>
            </a:r>
            <a:r>
              <a:rPr lang="ru-RU" sz="1400" i="1" dirty="0"/>
              <a:t> </a:t>
            </a:r>
            <a:r>
              <a:rPr lang="ru-RU" sz="1400" dirty="0"/>
              <a:t>L. - Линнея северная</a:t>
            </a:r>
          </a:p>
        </p:txBody>
      </p:sp>
    </p:spTree>
    <p:extLst>
      <p:ext uri="{BB962C8B-B14F-4D97-AF65-F5344CB8AC3E}">
        <p14:creationId xmlns:p14="http://schemas.microsoft.com/office/powerpoint/2010/main" val="352222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J:\photos\Photo2012\nikon\DSC_18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75262" cy="596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27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flora_book\photo\Vicia_cracca\DSCF89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32656"/>
            <a:ext cx="9180512" cy="61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6353" y="1556792"/>
            <a:ext cx="87129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AutoNum type="arabicPeriod"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Флора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восточного сектора подзоны южных тундр Таймыра имеет свою специфику, выражающуюся в наличии довольно большой группы видов, произрастающих только на ее территории, многие из которых тесно связаны с расположенными восточнее территориями северной Якутии, и севера Дальнего Востока. </a:t>
            </a:r>
          </a:p>
          <a:p>
            <a:pPr marL="457200" indent="-457200">
              <a:buAutoNum type="arabicPeriod"/>
            </a:pP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По сравнению с западным сектором южных тундр, флора восточного сектора характеризуется более выраженной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континентальностью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более высоким участием видов арктической фракции, а также восточноазиатских и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восточноазиатско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-американских видов. Снижение доли бореальной фракции компенсируется примерно одинаковым с западным сектором участием гипоарктических и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арктобореальных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видов. В восточном секторе усиливается роль горной свиты и несколько падает роль лугово-кустарниковой, хотя она и остается наиболее представленной в составе флоры</a:t>
            </a:r>
            <a:r>
              <a:rPr lang="ru-RU" sz="2000" dirty="0" smtClean="0"/>
              <a:t>.</a:t>
            </a:r>
            <a:r>
              <a:rPr lang="ru-RU" sz="2000" dirty="0"/>
              <a:t>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0" y="404664"/>
            <a:ext cx="7344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основании вышеизложенного можно сделать следующие выводы:</a:t>
            </a:r>
          </a:p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77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71296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Северной границей подзоны южных тундр по признакам состава флоры можно считать тот рубеж, на котором резко снижается активность и встречаемость ряда характерных видов, постоянных и активных в плакорных сообществах. Одним из таких реперов в восточном секторе служит лиственничный стланик, произрастающих на высоких участках водоразделов вплоть до перехода к подзоне типичных тундр. Более проблематично проведение южной границы, поскольку большую буферную роль в расселении видов играет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экотонная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полоса лесотундры. Однако уже можно выделить некую группу северотаежных видов, которые можно условно считать реперными для проведения подобной границы. </a:t>
            </a:r>
          </a:p>
          <a:p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В последние десятилетия наблюдается внедрение в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подзону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южных тундр некоторых южных видов, в основном по долинам рек. Связано ли это с изменением климатической ситуации, или с естественной динамикой флоры тундровой зоны, формирование которой еще продолжается. </a:t>
            </a:r>
          </a:p>
          <a:p>
            <a:pPr algn="ctr"/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557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586551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задачи наших работ входило:</a:t>
            </a:r>
          </a:p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охарактеризовать региональную флору восточного сектора подзоны южных тундр Таймыра, а именно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Нижнехатангско-Попигайского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южнотундрового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подокруга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выделенного нами при проведении флористического районирования территории Таймыра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провести сравнение это флоры с флорой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западнотаймырского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южнотундрового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округа на основании имеющихся в литературе списков (Матвеева,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Заноха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1986), гербарных материалов по устью р. Черной, картами, приведенными в Арктической флоре СССР, а также и наших собственными данными, полученными ранее (1967-70 гг.) в устье р. Агапы;</a:t>
            </a:r>
          </a:p>
          <a:p>
            <a:pPr marL="0" indent="0">
              <a:buNone/>
            </a:pPr>
            <a:endPara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уточнить северную границу подзоны южных тундр на востоке Таймыра на основании выявления «индикаторных» видов, не проникающих в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подзону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типичных тундр или резко снижающих активность в последней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уточнить южную границу подзоны по результатам сравнения флоры южных тундр с лежащими южнее локальными флорами лесотундры и равнинных северотаежных редколесий; </a:t>
            </a:r>
          </a:p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на основании серии повторных флористических обследований проследить динамику состава локальных флор за время обследования (1970-е — 2010-е годы);</a:t>
            </a:r>
          </a:p>
          <a:p>
            <a:pPr marL="0" indent="0">
              <a:buNone/>
            </a:pP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329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J:\photos\Photo2012\nikon\DSC_18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750" cy="596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5656" y="1069153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 !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390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:\photos\!!\larix-rbo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32656"/>
            <a:ext cx="8649887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37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photos\Photo2012\fujifilm\DSCF88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03" y="373456"/>
            <a:ext cx="9193271" cy="615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3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:\photos\Photo2012\fujifilm\DSCF8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02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24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:\photos\Photo2012\fujifilm\DSCF79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772"/>
            <a:ext cx="9144000" cy="602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78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J:\photos\!!\larix-rb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36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0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:\photos\Photo2012\fujifilm\DSCF83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2" y="332656"/>
            <a:ext cx="9123478" cy="602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68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571</Words>
  <Application>Microsoft Office PowerPoint</Application>
  <PresentationFormat>Экран (4:3)</PresentationFormat>
  <Paragraphs>170</Paragraphs>
  <Slides>30</Slides>
  <Notes>0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Особенности флоры южных тундр восточного Таймыра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Особенности флоры южных тундр восточного Таймыра</dc:title>
  <dc:creator>taimyr</dc:creator>
  <cp:lastModifiedBy>taimyr</cp:lastModifiedBy>
  <cp:revision>14</cp:revision>
  <dcterms:created xsi:type="dcterms:W3CDTF">2013-09-12T14:20:50Z</dcterms:created>
  <dcterms:modified xsi:type="dcterms:W3CDTF">2013-09-16T13:28:03Z</dcterms:modified>
</cp:coreProperties>
</file>